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>
      <p:cViewPr>
        <p:scale>
          <a:sx n="111" d="100"/>
          <a:sy n="111" d="100"/>
        </p:scale>
        <p:origin x="400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nfo.ca.gov/cgi-bin/displaycode?section=edc&amp;group=48001-49000&amp;file=48900-48927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8100" y="2063128"/>
            <a:ext cx="6858000" cy="26612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248400"/>
            <a:ext cx="6858000" cy="2895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711875"/>
            <a:ext cx="6858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28600" y="3048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2209800" y="864275"/>
            <a:ext cx="39624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dirty="0" smtClean="0">
                <a:ln w="952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BULLYING CONTRACT</a:t>
            </a:r>
            <a:endParaRPr lang="en-US" sz="3600" kern="10" spc="0" dirty="0">
              <a:ln w="9525" algn="ctr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1828800" y="1169075"/>
            <a:ext cx="4800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dirty="0" smtClean="0">
                <a:ln w="952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Student and Parent/Guardian Agreement</a:t>
            </a:r>
            <a:endParaRPr lang="en-US" sz="3600" kern="10" spc="0" dirty="0">
              <a:ln w="9525" algn="ctr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68580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lvl="0" fontAlgn="base">
              <a:spcBef>
                <a:spcPct val="0"/>
              </a:spcBef>
              <a:spcAft>
                <a:spcPct val="0"/>
              </a:spcAft>
            </a:pPr>
            <a:endParaRPr lang="en-US" sz="300" dirty="0" smtClean="0">
              <a:latin typeface="Arial" pitchFamily="34" charset="0"/>
              <a:ea typeface="Times New Roman" pitchFamily="18" charset="0"/>
            </a:endParaRPr>
          </a:p>
          <a:p>
            <a:pPr marL="50800" lvl="0" algn="ctr" fontAlgn="base">
              <a:spcBef>
                <a:spcPct val="0"/>
              </a:spcBef>
              <a:spcAft>
                <a:spcPct val="0"/>
              </a:spcAft>
            </a:pPr>
            <a:endParaRPr lang="en-US" sz="600" b="1" dirty="0" smtClean="0">
              <a:latin typeface="Arial" pitchFamily="34" charset="0"/>
              <a:ea typeface="Times New Roman" pitchFamily="18" charset="0"/>
            </a:endParaRPr>
          </a:p>
          <a:p>
            <a:pPr marL="50800"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Arial" pitchFamily="34" charset="0"/>
                <a:ea typeface="Times New Roman" pitchFamily="18" charset="0"/>
              </a:rPr>
              <a:t>Everyone has the right to attend a school that is safe and respectful. </a:t>
            </a:r>
          </a:p>
          <a:p>
            <a:pPr marL="50800" lvl="0" algn="ctr" fontAlgn="base">
              <a:spcBef>
                <a:spcPct val="0"/>
              </a:spcBef>
              <a:spcAft>
                <a:spcPct val="0"/>
              </a:spcAft>
            </a:pPr>
            <a:endParaRPr lang="en-US" sz="800" b="1" dirty="0" smtClean="0">
              <a:latin typeface="Arial" pitchFamily="34" charset="0"/>
              <a:ea typeface="Times New Roman" pitchFamily="18" charset="0"/>
            </a:endParaRPr>
          </a:p>
          <a:p>
            <a:pPr marL="50800"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 smtClean="0">
              <a:latin typeface="Arial" pitchFamily="34" charset="0"/>
              <a:ea typeface="Times New Roman" pitchFamily="18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latin typeface="Arial" pitchFamily="34" charset="0"/>
                <a:ea typeface="Times New Roman" pitchFamily="18" charset="0"/>
              </a:rPr>
              <a:t>Student’s responsibility:</a:t>
            </a:r>
          </a:p>
          <a:p>
            <a:pPr marL="50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  <a:ea typeface="Times New Roman" pitchFamily="18" charset="0"/>
              </a:rPr>
              <a:t>I commit that I will treat others respectfully. I will report bullying  to an adult. I understand that if I bully, there will be consequences, including possible suspension, expulsion, or arrest. </a:t>
            </a:r>
            <a:r>
              <a:rPr lang="en-US" sz="900" b="1" dirty="0" smtClean="0">
                <a:latin typeface="Arial" pitchFamily="34" charset="0"/>
                <a:ea typeface="Times New Roman" pitchFamily="18" charset="0"/>
              </a:rPr>
              <a:t>I am important. I make a difference. I can be a positive leader.  </a:t>
            </a:r>
            <a:endParaRPr lang="en-US" sz="900" b="1" dirty="0" smtClean="0">
              <a:latin typeface="Arial" pitchFamily="34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Arial" pitchFamily="34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___________________________________________________________	__________________________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STUDENT NAME                                                    SIGNATURE			DATE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7848600"/>
            <a:ext cx="685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latin typeface="Arial" pitchFamily="34" charset="0"/>
                <a:ea typeface="Times New Roman" pitchFamily="18" charset="0"/>
              </a:rPr>
              <a:t>Parent/Guardian’s responsibility: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  <a:ea typeface="Times New Roman" pitchFamily="18" charset="0"/>
              </a:rPr>
              <a:t>I commit to encouraging my child to always respect others.  I have instructed my child to be a positive leader.   I have advised my child to report any bullying to a trusted adult or school personnel. I will work with the school for peaceful solutions. 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Arial" pitchFamily="34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____________________________________________________________	__________________________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PARENT/GURDIAN   NAME                                  SIGNATURE			DATE</a:t>
            </a:r>
          </a:p>
          <a:p>
            <a:pPr marL="50800"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 smtClean="0">
                <a:latin typeface="Arial" pitchFamily="34" charset="0"/>
              </a:rPr>
              <a:t>November 2014 rev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0020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llying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hazing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serious matters.  </a:t>
            </a: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Bullying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</a:t>
            </a:r>
            <a:r>
              <a:rPr lang="en-US" sz="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any mean or disrespectful behavior that is done intentionally to cause physical or emotional harm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Hazing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any initiation into a team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group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may cause humiliation, physical or emotional harm.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81200"/>
            <a:ext cx="6858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There are different types of bullying and misconduct including, but not limited to:</a:t>
            </a:r>
            <a:endParaRPr lang="en-US" sz="1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19742"/>
            <a:ext cx="19812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Physical Bullying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hitting, kicking, pushing or other unwelcome physical contact.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lang="en-US" sz="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Serious p</a:t>
            </a: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hysical bullying may be regarded as a criminal act, such as battery or assault.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lang="en-US" sz="8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b="1" u="sng" dirty="0">
                <a:latin typeface="Arial" pitchFamily="34" charset="0"/>
                <a:cs typeface="Arial" pitchFamily="34" charset="0"/>
              </a:rPr>
              <a:t>Verbal and Non-Verbal Bullying: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name calling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, hurtful 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teasing, spreading hurtful rumors or gossip, making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threatening comments or gestures, 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or rude noises.  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800" i="1" dirty="0">
                <a:latin typeface="Arial" pitchFamily="34" charset="0"/>
                <a:cs typeface="Arial" pitchFamily="34" charset="0"/>
              </a:rPr>
              <a:t>understand that all threats are taken seriously and may be reported to law enforcement.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kumimoji="0" lang="en-US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57400" y="2286000"/>
            <a:ext cx="1981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Social or Relational</a:t>
            </a:r>
            <a:r>
              <a:rPr kumimoji="0" lang="en-US" sz="8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Bullying: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leaving people out, rejecting, manipulating relationships, rating or ranking people, </a:t>
            </a:r>
            <a:r>
              <a:rPr lang="en-US" sz="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 trying to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ruin the reputation of another.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b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Cyberbullying</a:t>
            </a:r>
            <a:r>
              <a:rPr lang="en-US" sz="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US" sz="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using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an electronic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, such as a cellular phone,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or tablet, to post or share embarrassing rumors, images or messages.  Cyberbullying may include the creation of false profiles or credible impersonations of another actual person without their consent (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Ed. Code §48900(r)).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Sending nude or sexual images may be considered distribution or possession of child pornography, which is a crime.  </a:t>
            </a:r>
            <a:endParaRPr lang="en-US" sz="800" i="1" dirty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114800" y="2375118"/>
            <a:ext cx="2590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Sexual </a:t>
            </a:r>
            <a:r>
              <a:rPr lang="en-US" sz="8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Harassment</a:t>
            </a: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any unwanted or demeaning behavior about someone’s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sex, sexual orientation, </a:t>
            </a:r>
            <a:r>
              <a:rPr lang="en-US" sz="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gender, gender identity or gender expression.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lang="en-US" sz="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must be respectful at all times. </a:t>
            </a:r>
            <a:r>
              <a:rPr kumimoji="0" lang="en-US" sz="800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Flirting makes someone feel special; sexual harassment makes someone feel uncomfortable. </a:t>
            </a: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Sexual</a:t>
            </a:r>
            <a:r>
              <a:rPr kumimoji="0" lang="en-US" sz="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harassment</a:t>
            </a: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may require additional investigation.</a:t>
            </a:r>
          </a:p>
          <a:p>
            <a:pPr lvl="0"/>
            <a:endParaRPr lang="en-US" sz="800" u="sng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800" b="1" u="sng" dirty="0" smtClean="0">
                <a:latin typeface="Arial" pitchFamily="34" charset="0"/>
                <a:cs typeface="Arial" pitchFamily="34" charset="0"/>
              </a:rPr>
              <a:t>Discrimination: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targeting someone based on their  real or perceived  race, color, national origin, religion, disability or medical condition, sex, sexual orientation, </a:t>
            </a:r>
            <a:r>
              <a:rPr lang="en-US" sz="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gender, gender identity or gender expression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may be considered an act of hate and may be a crime.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5105400"/>
            <a:ext cx="6629400" cy="123110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38138" indent="-168275"/>
            <a:endParaRPr lang="en-US" sz="400" dirty="0" smtClean="0"/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Respect and honor all school rules.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Conduct myself in a respectful manner.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Treat and respect others the way they would like to be treated.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Tell the person who is bullying to “Stop!”</a:t>
            </a:r>
          </a:p>
          <a:p>
            <a:pPr marL="338138" indent="-168275">
              <a:buFont typeface="Wingdings" pitchFamily="2" charset="2"/>
              <a:buChar char="ü"/>
            </a:pPr>
            <a:endParaRPr lang="en-US" sz="1000" dirty="0" smtClean="0"/>
          </a:p>
          <a:p>
            <a:pPr marL="338138" indent="-168275">
              <a:buFont typeface="Wingdings" pitchFamily="2" charset="2"/>
              <a:buChar char="ü"/>
            </a:pPr>
            <a:endParaRPr lang="en-US" sz="1000" dirty="0" smtClean="0"/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Stop now, if I am bullying others. There are better ways to be a leader, get respect, and have friends.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Be thoughtful. What I think is just a joke could be considered bullying, hazing or discrimination. 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n-US" sz="1000" dirty="0" smtClean="0"/>
              <a:t>Report bullying to a teacher, principal or other school staff.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1763" y="76199"/>
            <a:ext cx="387010" cy="381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4343400" y="470356"/>
            <a:ext cx="2514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/>
              <a:t>LOS ANGELES UNIFIED  SCHOOL DISTRICT</a:t>
            </a:r>
            <a:endParaRPr lang="en-US" sz="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6248400"/>
            <a:ext cx="6934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8936251"/>
            <a:ext cx="6858000" cy="20774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750" dirty="0" smtClean="0">
                <a:solidFill>
                  <a:schemeClr val="bg1"/>
                </a:solidFill>
              </a:rPr>
              <a:t>LOS ANGELES UNIFIED SCHOOL DISTRICT   •    SCHOOL OPERATIONS – HUMAN RELATIONS, DIVERSITY &amp; EQUITY   (213) 241-5337        </a:t>
            </a:r>
            <a:r>
              <a:rPr lang="en-US" sz="700" dirty="0" smtClean="0">
                <a:solidFill>
                  <a:schemeClr val="bg1"/>
                </a:solidFill>
              </a:rPr>
              <a:t>http://humanrelations.lausd.net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" y="48006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I, </a:t>
            </a:r>
            <a:r>
              <a:rPr lang="en-US" sz="1000" u="sng" dirty="0" smtClean="0"/>
              <a:t>		</a:t>
            </a:r>
            <a:r>
              <a:rPr lang="en-US" sz="1000" dirty="0" smtClean="0"/>
              <a:t>understand that it is my responsibility to:</a:t>
            </a:r>
          </a:p>
          <a:p>
            <a:pPr marL="338138" indent="-168275"/>
            <a:r>
              <a:rPr lang="en-US" sz="800" dirty="0" smtClean="0"/>
              <a:t>                            STUDENT NAME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7999" y="76200"/>
            <a:ext cx="6864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cap="small" smtClean="0"/>
              <a:t>Attachment </a:t>
            </a:r>
            <a:r>
              <a:rPr lang="en-US" sz="700" cap="small"/>
              <a:t>G</a:t>
            </a:r>
            <a:endParaRPr lang="en-US" sz="7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905000" y="762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VAN NUYS HIGH SCHOOL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594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Wingdings</vt:lpstr>
      <vt:lpstr>Office Theme</vt:lpstr>
      <vt:lpstr>PowerPoint Presentation</vt:lpstr>
    </vt:vector>
  </TitlesOfParts>
  <Company>Los Angeles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jasmin.malinao</dc:creator>
  <cp:lastModifiedBy>Microsoft Office User</cp:lastModifiedBy>
  <cp:revision>51</cp:revision>
  <cp:lastPrinted>2019-05-15T20:36:30Z</cp:lastPrinted>
  <dcterms:created xsi:type="dcterms:W3CDTF">2011-10-10T20:42:45Z</dcterms:created>
  <dcterms:modified xsi:type="dcterms:W3CDTF">2019-05-15T20:37:26Z</dcterms:modified>
</cp:coreProperties>
</file>